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8" r:id="rId13"/>
    <p:sldId id="800" r:id="rId14"/>
    <p:sldId id="792" r:id="rId15"/>
    <p:sldId id="795" r:id="rId16"/>
    <p:sldId id="801" r:id="rId17"/>
    <p:sldId id="796" r:id="rId18"/>
    <p:sldId id="794" r:id="rId19"/>
    <p:sldId id="797" r:id="rId20"/>
    <p:sldId id="802" r:id="rId21"/>
    <p:sldId id="798" r:id="rId22"/>
    <p:sldId id="803" r:id="rId23"/>
    <p:sldId id="793" r:id="rId24"/>
    <p:sldId id="805" r:id="rId25"/>
    <p:sldId id="806" r:id="rId26"/>
    <p:sldId id="807" r:id="rId2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2025-09-30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30/09/2025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30/09/2025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30/09/2025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30/09/2025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ondemand.hpc.kuleuven.b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17" Type="http://schemas.openxmlformats.org/officeDocument/2006/relationships/image" Target="../media/image33.sv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kuleuven.be/icts/onderzoek/hpc/request-project-credits" TargetMode="External"/><Relationship Id="rId2" Type="http://schemas.openxmlformats.org/officeDocument/2006/relationships/hyperlink" Target="https://icts.kuleuven.be/sc/HPC" TargetMode="Externa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sys" TargetMode="External"/><Relationship Id="rId2" Type="http://schemas.openxmlformats.org/officeDocument/2006/relationships/hyperlink" Target="https://docs.vscentrum.be/how_do_i_acknowledge_the_vsc_in_publications.html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scentrum.be/vsctraining" TargetMode="External"/><Relationship Id="rId7" Type="http://schemas.openxmlformats.org/officeDocument/2006/relationships/image" Target="../media/image35.jpeg"/><Relationship Id="rId2" Type="http://schemas.openxmlformats.org/officeDocument/2006/relationships/hyperlink" Target="https://docs.vscentrum.be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mailto:hpcinfo@kuleuven.be" TargetMode="External"/><Relationship Id="rId5" Type="http://schemas.openxmlformats.org/officeDocument/2006/relationships/hyperlink" Target="mailto:Geertjan.bex@uhasselt.be" TargetMode="External"/><Relationship Id="rId4" Type="http://schemas.openxmlformats.org/officeDocument/2006/relationships/hyperlink" Target="https://status.vscentrum.b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standard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B95D-6A42-AD63-DF6E-12BF56CC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39B9-A6E8-4BD4-60BE-AD8DBED0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Other file storage options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DE2F81-4DBC-0764-EE31-0EE79583F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$VSC_SCRATCH_NODE</a:t>
            </a:r>
          </a:p>
          <a:p>
            <a:pPr lvl="1"/>
            <a:r>
              <a:rPr lang="en-US" sz="2800" dirty="0"/>
              <a:t>900 GB (</a:t>
            </a:r>
            <a:r>
              <a:rPr lang="en-US" sz="2800" dirty="0" err="1"/>
              <a:t>wice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200 GB (genius)</a:t>
            </a:r>
          </a:p>
          <a:p>
            <a:pPr lvl="1"/>
            <a:r>
              <a:rPr lang="en-US" sz="2800" dirty="0"/>
              <a:t>Only available while job runs</a:t>
            </a:r>
          </a:p>
          <a:p>
            <a:r>
              <a:rPr lang="en-US" sz="3200" dirty="0"/>
              <a:t>Staging</a:t>
            </a:r>
          </a:p>
          <a:p>
            <a:pPr lvl="1"/>
            <a:r>
              <a:rPr lang="en-US" sz="2800" dirty="0"/>
              <a:t>Large active data sets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6DB02ED6-ABFF-A12F-8406-5397793926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E6708-B2A4-C15F-81D6-F5ABD89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12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737111-58A4-1711-DCB9-E190DAAA0B6D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28656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90332"/>
            <a:ext cx="4559676" cy="284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E54C5-976E-3CBE-3799-FD772DB1251D}"/>
              </a:ext>
            </a:extLst>
          </p:cNvPr>
          <p:cNvSpPr txBox="1"/>
          <p:nvPr/>
        </p:nvSpPr>
        <p:spPr>
          <a:xfrm>
            <a:off x="435428" y="5516559"/>
            <a:ext cx="55771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https://ondemand.hpc.kuleuven.be</a:t>
            </a:r>
            <a:r>
              <a:rPr lang="en-US" sz="2800" dirty="0"/>
              <a:t> 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AE44E-49B6-951C-097A-1BFBF52703E8}"/>
              </a:ext>
            </a:extLst>
          </p:cNvPr>
          <p:cNvSpPr txBox="1"/>
          <p:nvPr/>
        </p:nvSpPr>
        <p:spPr>
          <a:xfrm>
            <a:off x="6291935" y="2229076"/>
            <a:ext cx="43797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Host: login.hpc.kuleuven.be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16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FD5CB-C1B9-4C27-E20D-E22F8C51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57" y="837151"/>
            <a:ext cx="5225143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47" y="1690688"/>
            <a:ext cx="5597381" cy="328846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4074E-A67C-EC73-1567-D142F49B4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74" y="3273144"/>
            <a:ext cx="5107525" cy="27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20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22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23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7509-740A-EFC6-471B-E0F49347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F8AC-B531-4233-0464-26EBBF9F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Credits required to run jobs!</a:t>
            </a:r>
          </a:p>
          <a:p>
            <a:r>
              <a:rPr lang="en-US" dirty="0"/>
              <a:t>Request project credits</a:t>
            </a:r>
          </a:p>
          <a:p>
            <a:pPr lvl="1"/>
            <a:r>
              <a:rPr lang="en-US" dirty="0"/>
              <a:t>KU Leuven (KU Leuven login required)</a:t>
            </a:r>
            <a:br>
              <a:rPr lang="en-US" dirty="0"/>
            </a:br>
            <a:r>
              <a:rPr lang="en-US" dirty="0">
                <a:hlinkClick r:id="rId2"/>
              </a:rPr>
              <a:t>https://icts.kuleuven.be/sc/HPC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Introduction credits</a:t>
            </a:r>
          </a:p>
          <a:p>
            <a:pPr lvl="2"/>
            <a:r>
              <a:rPr lang="en-US" dirty="0"/>
              <a:t>Project credits, project 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1"/>
            <a:r>
              <a:rPr lang="en-US" dirty="0" err="1"/>
              <a:t>UHasselt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https://admin.kuleuven.be/icts/onderzoek/hpc/request-project-credits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Project credits only, , project name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  <a:p>
            <a:pPr lvl="2"/>
            <a:r>
              <a:rPr lang="en-US" dirty="0"/>
              <a:t>In job script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lp_h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_&lt;what-you-like-and-is-unique&gt;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20151-EBAE-1437-E61F-00EE5222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0790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15F8-FEE2-0A89-BB2D-E4712D61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Acknowledgments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0C39-A32F-4DD8-0148-E0D783113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Don't forget to acknowledge VSC in publications!</a:t>
            </a:r>
          </a:p>
          <a:p>
            <a:pPr lvl="1"/>
            <a:r>
              <a:rPr lang="en-US" dirty="0"/>
              <a:t>Important for </a:t>
            </a:r>
            <a:r>
              <a:rPr lang="en-US" i="1" dirty="0"/>
              <a:t>our</a:t>
            </a:r>
            <a:r>
              <a:rPr lang="en-US" dirty="0"/>
              <a:t> funding</a:t>
            </a:r>
          </a:p>
          <a:p>
            <a:pPr lvl="1"/>
            <a:r>
              <a:rPr lang="en-US" dirty="0"/>
              <a:t>Helps your exposure</a:t>
            </a:r>
          </a:p>
          <a:p>
            <a:r>
              <a:rPr lang="en-US" dirty="0">
                <a:hlinkClick r:id="rId2"/>
              </a:rPr>
              <a:t>https://docs.vscentrum.be/how_do_i_acknowledge_the_vsc_in_publications.html</a:t>
            </a:r>
            <a:r>
              <a:rPr lang="en-US" dirty="0"/>
              <a:t> </a:t>
            </a:r>
          </a:p>
          <a:p>
            <a:r>
              <a:rPr lang="en-US" dirty="0"/>
              <a:t>Share your success: </a:t>
            </a:r>
            <a:r>
              <a:rPr lang="en-US" dirty="0">
                <a:hlinkClick r:id="rId3"/>
              </a:rPr>
              <a:t>https://www.vscentrum.be/sys</a:t>
            </a:r>
            <a:r>
              <a:rPr lang="en-US" dirty="0"/>
              <a:t> </a:t>
            </a:r>
          </a:p>
          <a:p>
            <a:r>
              <a:rPr lang="en-US" dirty="0"/>
              <a:t>Put our logo on your poster</a:t>
            </a:r>
            <a:endParaRPr lang="LID4096" dirty="0"/>
          </a:p>
        </p:txBody>
      </p:sp>
      <p:pic>
        <p:nvPicPr>
          <p:cNvPr id="6" name="Content Placeholder 5" descr="Magazine printing process">
            <a:extLst>
              <a:ext uri="{FF2B5EF4-FFF2-40B4-BE49-F238E27FC236}">
                <a16:creationId xmlns:a16="http://schemas.microsoft.com/office/drawing/2014/main" id="{97C1256F-7ED4-E141-994D-145F2B886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59774"/>
            <a:ext cx="5384800" cy="38068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32764-9873-3470-CAA9-6BFC795E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646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A1A4-226C-212E-BB17-4CA4074F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62F0-F8B4-C7E9-5EBF-4945A0379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documentation </a:t>
            </a:r>
            <a:r>
              <a:rPr lang="en-US" dirty="0">
                <a:hlinkClick r:id="rId2"/>
              </a:rPr>
              <a:t>https://docs.vscentrum.be/</a:t>
            </a:r>
            <a:endParaRPr lang="en-US" dirty="0"/>
          </a:p>
          <a:p>
            <a:r>
              <a:rPr lang="en-US" dirty="0"/>
              <a:t>Follow training sessions </a:t>
            </a:r>
            <a:r>
              <a:rPr lang="en-US" dirty="0">
                <a:hlinkClick r:id="rId3"/>
              </a:rPr>
              <a:t>https://www.vscentrum.be/vsctraining</a:t>
            </a:r>
            <a:r>
              <a:rPr lang="en-US" dirty="0"/>
              <a:t>  </a:t>
            </a:r>
          </a:p>
          <a:p>
            <a:r>
              <a:rPr lang="en-US" dirty="0"/>
              <a:t>Check status page</a:t>
            </a:r>
          </a:p>
          <a:p>
            <a:pPr lvl="1"/>
            <a:r>
              <a:rPr lang="en-US" dirty="0">
                <a:hlinkClick r:id="rId4"/>
              </a:rPr>
              <a:t>https://status.vscentrum.be/</a:t>
            </a:r>
            <a:r>
              <a:rPr lang="en-US" dirty="0"/>
              <a:t> </a:t>
            </a:r>
          </a:p>
          <a:p>
            <a:r>
              <a:rPr lang="en-US" dirty="0"/>
              <a:t>Ask for help</a:t>
            </a:r>
          </a:p>
          <a:p>
            <a:pPr lvl="1"/>
            <a:r>
              <a:rPr lang="en-US" dirty="0">
                <a:hlinkClick r:id="rId5"/>
              </a:rPr>
              <a:t>geertjan.bex@uhasselt.be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hpcinfo@kuleuven.be</a:t>
            </a:r>
            <a:r>
              <a:rPr lang="en-US" dirty="0"/>
              <a:t> </a:t>
            </a:r>
          </a:p>
          <a:p>
            <a:endParaRPr lang="LID4096" dirty="0"/>
          </a:p>
        </p:txBody>
      </p:sp>
      <p:pic>
        <p:nvPicPr>
          <p:cNvPr id="7" name="Content Placeholder 6" descr="Stack of folders">
            <a:extLst>
              <a:ext uri="{FF2B5EF4-FFF2-40B4-BE49-F238E27FC236}">
                <a16:creationId xmlns:a16="http://schemas.microsoft.com/office/drawing/2014/main" id="{08E4B8F3-4EBD-03AA-09B3-A0114594DA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068248"/>
            <a:ext cx="5384800" cy="35898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6ACA2-5589-00BF-0FBD-6598720A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47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20 </a:t>
            </a:r>
            <a:r>
              <a:rPr lang="en-US" dirty="0">
                <a:sym typeface="Symbol" panose="05050102010706020507" pitchFamily="18" charset="2"/>
              </a:rPr>
              <a:t> 4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801</Words>
  <Application>Microsoft Office PowerPoint</Application>
  <PresentationFormat>Widescreen</PresentationFormat>
  <Paragraphs>196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Courier New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Other file storage options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  <vt:lpstr>Credits</vt:lpstr>
      <vt:lpstr>Acknowledgments</vt:lpstr>
      <vt:lpstr>Getting 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14</cp:revision>
  <dcterms:created xsi:type="dcterms:W3CDTF">2025-03-20T08:34:10Z</dcterms:created>
  <dcterms:modified xsi:type="dcterms:W3CDTF">2025-09-30T12:15:12Z</dcterms:modified>
</cp:coreProperties>
</file>